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7" r:id="rId2"/>
    <p:sldId id="281" r:id="rId3"/>
    <p:sldId id="282" r:id="rId4"/>
    <p:sldId id="283" r:id="rId5"/>
    <p:sldId id="284" r:id="rId6"/>
    <p:sldId id="285" r:id="rId7"/>
    <p:sldId id="286" r:id="rId8"/>
    <p:sldId id="287" r:id="rId9"/>
    <p:sldId id="288" r:id="rId10"/>
    <p:sldId id="289" r:id="rId11"/>
    <p:sldId id="290" r:id="rId12"/>
    <p:sldId id="291" r:id="rId13"/>
    <p:sldId id="292"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632" autoAdjust="0"/>
  </p:normalViewPr>
  <p:slideViewPr>
    <p:cSldViewPr>
      <p:cViewPr>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D252AB-1F45-4464-8CC2-7DBBBB09D545}" type="datetimeFigureOut">
              <a:rPr lang="ru-RU" smtClean="0"/>
              <a:pPr/>
              <a:t>20.10.2017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1012FB-EA24-4443-8ED1-E8A4D46E05B5}" type="slidenum">
              <a:rPr lang="ru-RU" smtClean="0"/>
              <a:pPr/>
              <a:t>‹#›</a:t>
            </a:fld>
            <a:endParaRPr lang="ru-RU"/>
          </a:p>
        </p:txBody>
      </p:sp>
    </p:spTree>
    <p:extLst>
      <p:ext uri="{BB962C8B-B14F-4D97-AF65-F5344CB8AC3E}">
        <p14:creationId xmlns:p14="http://schemas.microsoft.com/office/powerpoint/2010/main" val="745550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edu.tatar.ru/alekseevo/sch2/page2169207.htm" TargetMode="External"/><Relationship Id="rId3" Type="http://schemas.openxmlformats.org/officeDocument/2006/relationships/hyperlink" Target="https://edu.tatar.ru/alekseevo/sch2/page3045438.htm" TargetMode="External"/><Relationship Id="rId7" Type="http://schemas.openxmlformats.org/officeDocument/2006/relationships/hyperlink" Target="https://edu.tatar.ru/alekseevo/sch2/page2190719.htm"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du.tatar.ru/alekseevo/sch2/page2169200.htm" TargetMode="External"/><Relationship Id="rId5" Type="http://schemas.openxmlformats.org/officeDocument/2006/relationships/hyperlink" Target="https://edu.tatar.ru/alekseevo/sch2/page2180017.htm" TargetMode="External"/><Relationship Id="rId4" Type="http://schemas.openxmlformats.org/officeDocument/2006/relationships/hyperlink" Target="https://edu.tatar.ru/alekseevo/sch2/page2499111.ht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 </a:t>
            </a:r>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smtClean="0">
                <a:solidFill>
                  <a:schemeClr val="tx1"/>
                </a:solidFill>
                <a:effectLst/>
                <a:latin typeface="+mn-lt"/>
                <a:ea typeface="+mn-ea"/>
                <a:cs typeface="+mn-cs"/>
                <a:hlinkClick r:id="rId8"/>
              </a:rPr>
              <a:t>Годовой календарный учебный график</a:t>
            </a:r>
            <a:endParaRPr lang="ru-RU" sz="1200" b="0" i="0" kern="120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smtClean="0">
                <a:solidFill>
                  <a:schemeClr val="tx1"/>
                </a:solidFill>
                <a:effectLst/>
                <a:latin typeface="+mn-lt"/>
                <a:ea typeface="+mn-ea"/>
                <a:cs typeface="+mn-cs"/>
                <a:hlinkClick r:id="rId8"/>
              </a:rPr>
              <a:t>Годовой календарный учебный график</a:t>
            </a:r>
            <a:endParaRPr lang="ru-RU" sz="1200" b="0" i="0" kern="120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smtClean="0">
                <a:solidFill>
                  <a:schemeClr val="tx1"/>
                </a:solidFill>
                <a:effectLst/>
                <a:latin typeface="+mn-lt"/>
                <a:ea typeface="+mn-ea"/>
                <a:cs typeface="+mn-cs"/>
                <a:hlinkClick r:id="rId8"/>
              </a:rPr>
              <a:t>Годовой календарный учебный график</a:t>
            </a:r>
            <a:endParaRPr lang="ru-RU" sz="1200" b="0" i="0" kern="120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smtClean="0">
                <a:solidFill>
                  <a:schemeClr val="tx1"/>
                </a:solidFill>
                <a:effectLst/>
                <a:latin typeface="+mn-lt"/>
                <a:ea typeface="+mn-ea"/>
                <a:cs typeface="+mn-cs"/>
                <a:hlinkClick r:id="rId8"/>
              </a:rPr>
              <a:t>Годовой календарный учебный график</a:t>
            </a:r>
            <a:endParaRPr lang="ru-RU" sz="1200" b="0" i="0" kern="120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13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8"/>
              </a:rPr>
              <a:t>Годовой календарный учебный график</a:t>
            </a:r>
            <a:endParaRPr lang="ru-RU" sz="1200" b="0" i="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smtClean="0">
                <a:solidFill>
                  <a:schemeClr val="tx1"/>
                </a:solidFill>
                <a:effectLst/>
                <a:latin typeface="+mn-lt"/>
                <a:ea typeface="+mn-ea"/>
                <a:cs typeface="+mn-cs"/>
                <a:hlinkClick r:id="rId8"/>
              </a:rPr>
              <a:t>Годовой календарный учебный график</a:t>
            </a:r>
            <a:endParaRPr lang="ru-RU" sz="1200" b="0" i="0" kern="120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smtClean="0">
                <a:solidFill>
                  <a:schemeClr val="tx1"/>
                </a:solidFill>
                <a:effectLst/>
                <a:latin typeface="+mn-lt"/>
                <a:ea typeface="+mn-ea"/>
                <a:cs typeface="+mn-cs"/>
                <a:hlinkClick r:id="rId8"/>
              </a:rPr>
              <a:t>Годовой календарный учебный график</a:t>
            </a:r>
            <a:endParaRPr lang="ru-RU" sz="1200" b="0" i="0" kern="120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pPr fontAlgn="base"/>
            <a:r>
              <a:rPr lang="ru-RU" sz="1200" b="0" i="0" kern="1200" dirty="0" smtClean="0">
                <a:solidFill>
                  <a:schemeClr val="tx1"/>
                </a:solidFill>
                <a:effectLst/>
                <a:latin typeface="+mn-lt"/>
                <a:ea typeface="+mn-ea"/>
                <a:cs typeface="+mn-cs"/>
                <a:hlinkClick r:id="rId3"/>
              </a:rPr>
              <a:t>Рабочие программы 2016-2017</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4"/>
              </a:rPr>
              <a:t>Рабочие программы 2015-2016</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5"/>
              </a:rPr>
              <a:t>Рабочие программы 2014-2015</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6"/>
              </a:rPr>
              <a:t>Учебные планы</a:t>
            </a:r>
            <a:endParaRPr lang="ru-RU" sz="1200" b="0" i="0" kern="1200" dirty="0" smtClean="0">
              <a:solidFill>
                <a:schemeClr val="tx1"/>
              </a:solidFill>
              <a:effectLst/>
              <a:latin typeface="+mn-lt"/>
              <a:ea typeface="+mn-ea"/>
              <a:cs typeface="+mn-cs"/>
            </a:endParaRPr>
          </a:p>
          <a:p>
            <a:pPr fontAlgn="base"/>
            <a:r>
              <a:rPr lang="ru-RU" sz="1200" b="0" i="0" kern="1200" dirty="0" smtClean="0">
                <a:solidFill>
                  <a:schemeClr val="tx1"/>
                </a:solidFill>
                <a:effectLst/>
                <a:latin typeface="+mn-lt"/>
                <a:ea typeface="+mn-ea"/>
                <a:cs typeface="+mn-cs"/>
                <a:hlinkClick r:id="rId7"/>
              </a:rPr>
              <a:t>Аннотации</a:t>
            </a:r>
            <a:endParaRPr lang="ru-RU" sz="1200" b="0" i="0" kern="1200" dirty="0" smtClean="0">
              <a:solidFill>
                <a:schemeClr val="tx1"/>
              </a:solidFill>
              <a:effectLst/>
              <a:latin typeface="+mn-lt"/>
              <a:ea typeface="+mn-ea"/>
              <a:cs typeface="+mn-cs"/>
            </a:endParaRPr>
          </a:p>
          <a:p>
            <a:pPr fontAlgn="base"/>
            <a:r>
              <a:rPr lang="ru-RU" sz="1200" b="0" i="0" kern="1200" smtClean="0">
                <a:solidFill>
                  <a:schemeClr val="tx1"/>
                </a:solidFill>
                <a:effectLst/>
                <a:latin typeface="+mn-lt"/>
                <a:ea typeface="+mn-ea"/>
                <a:cs typeface="+mn-cs"/>
                <a:hlinkClick r:id="rId8"/>
              </a:rPr>
              <a:t>Годовой календарный учебный график</a:t>
            </a:r>
            <a:endParaRPr lang="ru-RU" sz="1200" b="0" i="0" kern="120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C1012FB-EA24-4443-8ED1-E8A4D46E05B5}"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1C04878-11EB-4DA3-9C57-5F0E03271587}" type="datetimeFigureOut">
              <a:rPr lang="ru-RU" smtClean="0"/>
              <a:pPr/>
              <a:t>20.10.2017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321DC67-A31E-4E46-815D-BC5A1A2BB6A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C04878-11EB-4DA3-9C57-5F0E03271587}" type="datetimeFigureOut">
              <a:rPr lang="ru-RU" smtClean="0"/>
              <a:pPr/>
              <a:t>20.10.2017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21DC67-A31E-4E46-815D-BC5A1A2BB6A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C:\Documents and Settings\Tester\Рабочий стол\Символы\РТ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282" y="115885"/>
            <a:ext cx="1500198" cy="15271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C:\Documents and Settings\Tester\Рабочий стол\Символы\АМР 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9520" y="152036"/>
            <a:ext cx="1627168" cy="12767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857364"/>
            <a:ext cx="8286808" cy="584775"/>
          </a:xfrm>
          <a:prstGeom prst="rect">
            <a:avLst/>
          </a:prstGeom>
        </p:spPr>
        <p:txBody>
          <a:bodyPr wrap="square">
            <a:spAutoFit/>
          </a:bodyPr>
          <a:lstStyle/>
          <a:p>
            <a:pPr lvl="0" algn="ctr">
              <a:spcBef>
                <a:spcPct val="0"/>
              </a:spcBef>
              <a:defRPr/>
            </a:pPr>
            <a:r>
              <a:rPr lang="ru-RU" sz="3200" b="1" dirty="0" smtClean="0">
                <a:solidFill>
                  <a:srgbClr val="FF0000"/>
                </a:solidFill>
                <a:latin typeface="Times New Roman" pitchFamily="18" charset="0"/>
                <a:cs typeface="Times New Roman" pitchFamily="18" charset="0"/>
              </a:rPr>
              <a:t>Работа в ГИС ЭО в РТ</a:t>
            </a:r>
            <a:endParaRPr lang="ru-RU" sz="3200" b="1" dirty="0">
              <a:solidFill>
                <a:srgbClr val="FF0000"/>
              </a:solidFill>
              <a:latin typeface="Times New Roman" pitchFamily="18" charset="0"/>
              <a:cs typeface="Times New Roman" pitchFamily="18" charset="0"/>
            </a:endParaRPr>
          </a:p>
        </p:txBody>
      </p:sp>
      <p:sp>
        <p:nvSpPr>
          <p:cNvPr id="6" name="Подзаголовок 2"/>
          <p:cNvSpPr>
            <a:spLocks noGrp="1"/>
          </p:cNvSpPr>
          <p:nvPr/>
        </p:nvSpPr>
        <p:spPr>
          <a:xfrm>
            <a:off x="4427983" y="4857760"/>
            <a:ext cx="4392489" cy="857256"/>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r>
              <a:rPr lang="ru-RU" sz="1600" b="1" dirty="0" err="1" smtClean="0">
                <a:solidFill>
                  <a:srgbClr val="002060"/>
                </a:solidFill>
                <a:latin typeface="Times New Roman" pitchFamily="18" charset="0"/>
                <a:cs typeface="Times New Roman" pitchFamily="18" charset="0"/>
              </a:rPr>
              <a:t>Р.Р.Мохтаров</a:t>
            </a:r>
            <a:r>
              <a:rPr lang="ru-RU" sz="1600" b="1" dirty="0" smtClean="0">
                <a:solidFill>
                  <a:srgbClr val="002060"/>
                </a:solidFill>
                <a:latin typeface="Times New Roman" pitchFamily="18" charset="0"/>
                <a:cs typeface="Times New Roman" pitchFamily="18" charset="0"/>
              </a:rPr>
              <a:t>, </a:t>
            </a:r>
          </a:p>
          <a:p>
            <a:pPr algn="l" fontAlgn="auto">
              <a:spcAft>
                <a:spcPts val="0"/>
              </a:spcAft>
              <a:defRPr/>
            </a:pPr>
            <a:r>
              <a:rPr lang="ru-RU" sz="1600" b="1" dirty="0" smtClean="0">
                <a:solidFill>
                  <a:srgbClr val="002060"/>
                </a:solidFill>
                <a:latin typeface="Times New Roman" pitchFamily="18" charset="0"/>
                <a:cs typeface="Times New Roman" pitchFamily="18" charset="0"/>
              </a:rPr>
              <a:t>Методист по ИКТ  отдела образования</a:t>
            </a:r>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830997"/>
          </a:xfrm>
          <a:prstGeom prst="rect">
            <a:avLst/>
          </a:prstGeom>
        </p:spPr>
        <p:txBody>
          <a:bodyPr wrap="square">
            <a:spAutoFit/>
          </a:bodyPr>
          <a:lstStyle/>
          <a:p>
            <a:pPr lvl="0" algn="ctr"/>
            <a:r>
              <a:rPr lang="ru-RU" sz="2400" b="1" dirty="0" smtClean="0">
                <a:solidFill>
                  <a:srgbClr val="FF0000"/>
                </a:solidFill>
                <a:latin typeface="Times New Roman" panose="02020603050405020304" pitchFamily="18" charset="0"/>
                <a:cs typeface="Times New Roman" panose="02020603050405020304" pitchFamily="18" charset="0"/>
              </a:rPr>
              <a:t>Подраздел «</a:t>
            </a:r>
            <a:r>
              <a:rPr lang="ru-RU" sz="2400" b="1" dirty="0">
                <a:solidFill>
                  <a:srgbClr val="FF0000"/>
                </a:solidFill>
                <a:latin typeface="Times New Roman" panose="02020603050405020304" pitchFamily="18" charset="0"/>
                <a:cs typeface="Times New Roman" panose="02020603050405020304" pitchFamily="18" charset="0"/>
              </a:rPr>
              <a:t>Стипендии и иные виды материальной поддержки</a:t>
            </a:r>
            <a:r>
              <a:rPr lang="ru-RU" sz="2400" b="1" dirty="0" smtClean="0">
                <a:solidFill>
                  <a:srgbClr val="FF0000"/>
                </a:solidFill>
                <a:latin typeface="Times New Roman" panose="02020603050405020304" pitchFamily="18" charset="0"/>
                <a:cs typeface="Times New Roman" panose="02020603050405020304" pitchFamily="18" charset="0"/>
              </a:rPr>
              <a:t>»</a:t>
            </a:r>
            <a:endParaRPr lang="ru-RU" sz="24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2092881"/>
          </a:xfrm>
          <a:prstGeom prst="rect">
            <a:avLst/>
          </a:prstGeom>
        </p:spPr>
        <p:txBody>
          <a:bodyPr wrap="square">
            <a:spAutoFit/>
          </a:bodyPr>
          <a:lstStyle/>
          <a:p>
            <a:pPr>
              <a:lnSpc>
                <a:spcPct val="150000"/>
              </a:lnSpc>
            </a:pPr>
            <a:r>
              <a:rPr lang="ru-RU" sz="2000" b="1" dirty="0" smtClean="0">
                <a:latin typeface="Times New Roman" panose="02020603050405020304" pitchFamily="18" charset="0"/>
                <a:cs typeface="Times New Roman" panose="02020603050405020304" pitchFamily="18" charset="0"/>
              </a:rPr>
              <a:t>Главная </a:t>
            </a:r>
            <a:r>
              <a:rPr lang="ru-RU" sz="2000" b="1" dirty="0">
                <a:latin typeface="Times New Roman" panose="02020603050405020304" pitchFamily="18" charset="0"/>
                <a:cs typeface="Times New Roman" panose="02020603050405020304" pitchFamily="18" charset="0"/>
              </a:rPr>
              <a:t>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gn="just" fontAlgn="base"/>
            <a:r>
              <a:rPr lang="ru-RU" sz="2000" dirty="0" smtClean="0">
                <a:latin typeface="Times New Roman" panose="02020603050405020304" pitchFamily="18" charset="0"/>
                <a:cs typeface="Times New Roman" panose="02020603050405020304" pitchFamily="18" charset="0"/>
              </a:rPr>
              <a:t>•   О </a:t>
            </a:r>
            <a:r>
              <a:rPr lang="ru-RU" sz="2000" dirty="0">
                <a:latin typeface="Times New Roman" panose="02020603050405020304" pitchFamily="18" charset="0"/>
                <a:cs typeface="Times New Roman" panose="02020603050405020304" pitchFamily="18" charset="0"/>
              </a:rPr>
              <a:t>наличии и условиях предоставления </a:t>
            </a:r>
            <a:r>
              <a:rPr lang="ru-RU" sz="2000" dirty="0" smtClean="0">
                <a:latin typeface="Times New Roman" panose="02020603050405020304" pitchFamily="18" charset="0"/>
                <a:cs typeface="Times New Roman" panose="02020603050405020304" pitchFamily="18" charset="0"/>
              </a:rPr>
              <a:t>стипендий; </a:t>
            </a:r>
          </a:p>
          <a:p>
            <a:pPr algn="just" fontAlgn="base"/>
            <a:r>
              <a:rPr lang="ru-RU" sz="2000" dirty="0" smtClean="0">
                <a:latin typeface="Times New Roman" panose="02020603050405020304" pitchFamily="18" charset="0"/>
                <a:cs typeface="Times New Roman" panose="02020603050405020304" pitchFamily="18" charset="0"/>
              </a:rPr>
              <a:t>•  О </a:t>
            </a:r>
            <a:r>
              <a:rPr lang="ru-RU" sz="2000" dirty="0">
                <a:latin typeface="Times New Roman" panose="02020603050405020304" pitchFamily="18" charset="0"/>
                <a:cs typeface="Times New Roman" panose="02020603050405020304" pitchFamily="18" charset="0"/>
              </a:rPr>
              <a:t>наличии общежития, интерната, количестве жилых помещений в общежитии, интернате для иногородних обучающихся, формировании платы за проживание в общежитии и иных видов материальной поддержки обучающихся, о трудоустройстве выпускников.</a:t>
            </a:r>
          </a:p>
        </p:txBody>
      </p:sp>
    </p:spTree>
    <p:extLst>
      <p:ext uri="{BB962C8B-B14F-4D97-AF65-F5344CB8AC3E}">
        <p14:creationId xmlns:p14="http://schemas.microsoft.com/office/powerpoint/2010/main" val="24075709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461665"/>
          </a:xfrm>
          <a:prstGeom prst="rect">
            <a:avLst/>
          </a:prstGeom>
        </p:spPr>
        <p:txBody>
          <a:bodyPr wrap="square">
            <a:spAutoFit/>
          </a:bodyPr>
          <a:lstStyle/>
          <a:p>
            <a:pPr lvl="0" algn="ctr"/>
            <a:r>
              <a:rPr lang="ru-RU" sz="2400" b="1" dirty="0" smtClean="0">
                <a:solidFill>
                  <a:srgbClr val="FF0000"/>
                </a:solidFill>
                <a:latin typeface="Times New Roman" panose="02020603050405020304" pitchFamily="18" charset="0"/>
                <a:cs typeface="Times New Roman" panose="02020603050405020304" pitchFamily="18" charset="0"/>
              </a:rPr>
              <a:t>Подраздел «</a:t>
            </a:r>
            <a:r>
              <a:rPr lang="ru-RU" sz="2400" b="1" dirty="0">
                <a:solidFill>
                  <a:srgbClr val="FF0000"/>
                </a:solidFill>
                <a:latin typeface="Times New Roman" panose="02020603050405020304" pitchFamily="18" charset="0"/>
                <a:cs typeface="Times New Roman" panose="02020603050405020304" pitchFamily="18" charset="0"/>
              </a:rPr>
              <a:t>Платные образовательные услуги</a:t>
            </a:r>
            <a:r>
              <a:rPr lang="ru-RU" sz="2400" b="1" dirty="0" smtClean="0">
                <a:solidFill>
                  <a:srgbClr val="FF0000"/>
                </a:solidFill>
                <a:latin typeface="Times New Roman" panose="02020603050405020304" pitchFamily="18" charset="0"/>
                <a:cs typeface="Times New Roman" panose="02020603050405020304" pitchFamily="18" charset="0"/>
              </a:rPr>
              <a:t>»</a:t>
            </a:r>
            <a:endParaRPr lang="ru-RU" sz="24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707886"/>
          </a:xfrm>
          <a:prstGeom prst="rect">
            <a:avLst/>
          </a:prstGeom>
        </p:spPr>
        <p:txBody>
          <a:bodyPr wrap="square">
            <a:spAutoFit/>
          </a:bodyPr>
          <a:lstStyle/>
          <a:p>
            <a:pPr algn="just" fontAlgn="base"/>
            <a:r>
              <a:rPr lang="ru-RU" sz="2000" dirty="0" smtClean="0">
                <a:latin typeface="Times New Roman" panose="02020603050405020304" pitchFamily="18" charset="0"/>
                <a:cs typeface="Times New Roman" panose="02020603050405020304" pitchFamily="18" charset="0"/>
              </a:rPr>
              <a:t>Подраздел </a:t>
            </a:r>
            <a:r>
              <a:rPr lang="ru-RU" sz="2000" dirty="0">
                <a:latin typeface="Times New Roman" panose="02020603050405020304" pitchFamily="18" charset="0"/>
                <a:cs typeface="Times New Roman" panose="02020603050405020304" pitchFamily="18" charset="0"/>
              </a:rPr>
              <a:t>должен содержать информацию о порядке оказания платных образовательных услуг.</a:t>
            </a:r>
          </a:p>
        </p:txBody>
      </p:sp>
    </p:spTree>
    <p:extLst>
      <p:ext uri="{BB962C8B-B14F-4D97-AF65-F5344CB8AC3E}">
        <p14:creationId xmlns:p14="http://schemas.microsoft.com/office/powerpoint/2010/main" val="8430548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461665"/>
          </a:xfrm>
          <a:prstGeom prst="rect">
            <a:avLst/>
          </a:prstGeom>
        </p:spPr>
        <p:txBody>
          <a:bodyPr wrap="square">
            <a:spAutoFit/>
          </a:bodyPr>
          <a:lstStyle/>
          <a:p>
            <a:pPr lvl="0" algn="ctr"/>
            <a:r>
              <a:rPr lang="ru-RU" sz="2400" b="1" dirty="0" smtClean="0">
                <a:solidFill>
                  <a:srgbClr val="FF0000"/>
                </a:solidFill>
                <a:latin typeface="Times New Roman" panose="02020603050405020304" pitchFamily="18" charset="0"/>
                <a:cs typeface="Times New Roman" panose="02020603050405020304" pitchFamily="18" charset="0"/>
              </a:rPr>
              <a:t>Подраздел «</a:t>
            </a:r>
            <a:r>
              <a:rPr lang="ru-RU" sz="2400" b="1" dirty="0">
                <a:solidFill>
                  <a:srgbClr val="FF0000"/>
                </a:solidFill>
                <a:latin typeface="Times New Roman" panose="02020603050405020304" pitchFamily="18" charset="0"/>
                <a:cs typeface="Times New Roman" panose="02020603050405020304" pitchFamily="18" charset="0"/>
              </a:rPr>
              <a:t>Финансово-хозяйственная деятельность</a:t>
            </a:r>
            <a:r>
              <a:rPr lang="ru-RU" sz="2400" b="1" dirty="0" smtClean="0">
                <a:solidFill>
                  <a:srgbClr val="FF0000"/>
                </a:solidFill>
                <a:latin typeface="Times New Roman" panose="02020603050405020304" pitchFamily="18" charset="0"/>
                <a:cs typeface="Times New Roman" panose="02020603050405020304" pitchFamily="18" charset="0"/>
              </a:rPr>
              <a:t>»</a:t>
            </a:r>
            <a:endParaRPr lang="ru-RU" sz="24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2400657"/>
          </a:xfrm>
          <a:prstGeom prst="rect">
            <a:avLst/>
          </a:prstGeom>
        </p:spPr>
        <p:txBody>
          <a:bodyPr wrap="square">
            <a:spAutoFit/>
          </a:bodyPr>
          <a:lstStyle/>
          <a:p>
            <a:pPr>
              <a:lnSpc>
                <a:spcPct val="150000"/>
              </a:lnSpc>
            </a:pPr>
            <a:r>
              <a:rPr lang="ru-RU" sz="2000" b="1" dirty="0" smtClean="0">
                <a:latin typeface="Times New Roman" panose="02020603050405020304" pitchFamily="18" charset="0"/>
                <a:cs typeface="Times New Roman" panose="02020603050405020304" pitchFamily="18" charset="0"/>
              </a:rPr>
              <a:t>Главная </a:t>
            </a:r>
            <a:r>
              <a:rPr lang="ru-RU" sz="2000" b="1" dirty="0">
                <a:latin typeface="Times New Roman" panose="02020603050405020304" pitchFamily="18" charset="0"/>
                <a:cs typeface="Times New Roman" panose="02020603050405020304" pitchFamily="18" charset="0"/>
              </a:rPr>
              <a:t>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gn="just" fontAlgn="base"/>
            <a:r>
              <a:rPr lang="ru-RU" sz="2000" dirty="0">
                <a:latin typeface="Times New Roman" panose="02020603050405020304" pitchFamily="18" charset="0"/>
                <a:cs typeface="Times New Roman" panose="02020603050405020304" pitchFamily="18" charset="0"/>
              </a:rPr>
              <a:t>об объеме образовательной деятельности, финансовое обеспечение которой осуществляется за счет бюджетных ассигнований федерального бюджета, бюджетов субъектов Российской Федерации, местных бюджетов, по договорам об образовании за счет средств физических и (или) юридических лиц, о поступлении финансовых и материальных средств и об их расходовании по итогам финансового года</a:t>
            </a:r>
          </a:p>
        </p:txBody>
      </p:sp>
    </p:spTree>
    <p:extLst>
      <p:ext uri="{BB962C8B-B14F-4D97-AF65-F5344CB8AC3E}">
        <p14:creationId xmlns:p14="http://schemas.microsoft.com/office/powerpoint/2010/main" val="38489558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461665"/>
          </a:xfrm>
          <a:prstGeom prst="rect">
            <a:avLst/>
          </a:prstGeom>
        </p:spPr>
        <p:txBody>
          <a:bodyPr wrap="square">
            <a:spAutoFit/>
          </a:bodyPr>
          <a:lstStyle/>
          <a:p>
            <a:pPr lvl="0" algn="ctr"/>
            <a:r>
              <a:rPr lang="ru-RU" sz="2400" b="1" dirty="0" smtClean="0">
                <a:solidFill>
                  <a:srgbClr val="FF0000"/>
                </a:solidFill>
                <a:latin typeface="Times New Roman" panose="02020603050405020304" pitchFamily="18" charset="0"/>
                <a:cs typeface="Times New Roman" panose="02020603050405020304" pitchFamily="18" charset="0"/>
              </a:rPr>
              <a:t>Подраздел «</a:t>
            </a:r>
            <a:r>
              <a:rPr lang="ru-RU" sz="2400" b="1" dirty="0">
                <a:solidFill>
                  <a:srgbClr val="FF0000"/>
                </a:solidFill>
                <a:latin typeface="Times New Roman" panose="02020603050405020304" pitchFamily="18" charset="0"/>
                <a:cs typeface="Times New Roman" panose="02020603050405020304" pitchFamily="18" charset="0"/>
              </a:rPr>
              <a:t>Вакантные места для приема (перевода</a:t>
            </a:r>
            <a:r>
              <a:rPr lang="ru-RU" sz="2400" dirty="0">
                <a:solidFill>
                  <a:srgbClr val="FF0000"/>
                </a:solidFill>
              </a:rPr>
              <a:t>)</a:t>
            </a:r>
            <a:r>
              <a:rPr lang="ru-RU" sz="2400" b="1" dirty="0" smtClean="0">
                <a:solidFill>
                  <a:srgbClr val="FF0000"/>
                </a:solidFill>
                <a:latin typeface="Times New Roman" panose="02020603050405020304" pitchFamily="18" charset="0"/>
                <a:cs typeface="Times New Roman" panose="02020603050405020304" pitchFamily="18" charset="0"/>
              </a:rPr>
              <a:t>»</a:t>
            </a:r>
            <a:endParaRPr lang="ru-RU" sz="24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2400657"/>
          </a:xfrm>
          <a:prstGeom prst="rect">
            <a:avLst/>
          </a:prstGeom>
        </p:spPr>
        <p:txBody>
          <a:bodyPr wrap="square">
            <a:spAutoFit/>
          </a:bodyPr>
          <a:lstStyle/>
          <a:p>
            <a:pPr>
              <a:lnSpc>
                <a:spcPct val="150000"/>
              </a:lnSpc>
            </a:pPr>
            <a:r>
              <a:rPr lang="ru-RU" sz="2000" b="1" dirty="0" smtClean="0">
                <a:latin typeface="Times New Roman" panose="02020603050405020304" pitchFamily="18" charset="0"/>
                <a:cs typeface="Times New Roman" panose="02020603050405020304" pitchFamily="18" charset="0"/>
              </a:rPr>
              <a:t>Главная </a:t>
            </a:r>
            <a:r>
              <a:rPr lang="ru-RU" sz="2000" b="1" dirty="0">
                <a:latin typeface="Times New Roman" panose="02020603050405020304" pitchFamily="18" charset="0"/>
                <a:cs typeface="Times New Roman" panose="02020603050405020304" pitchFamily="18" charset="0"/>
              </a:rPr>
              <a:t>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gn="just" fontAlgn="base"/>
            <a:r>
              <a:rPr lang="ru-RU" sz="2000" dirty="0">
                <a:latin typeface="Times New Roman" panose="02020603050405020304" pitchFamily="18" charset="0"/>
                <a:cs typeface="Times New Roman" panose="02020603050405020304" pitchFamily="18" charset="0"/>
              </a:rPr>
              <a:t>о количестве вакантных мест для приема (перевода) по каждой образовательной программе, профессии, специальности, направлению подготовки (на места, финансируемые за счет бюджетных ассигнований федерального бюджета, бюджетов субъектов Российской Федерации, местных бюджетов, по договорам об образовании за счет средств физических и (или) юридических лиц).</a:t>
            </a:r>
          </a:p>
        </p:txBody>
      </p:sp>
    </p:spTree>
    <p:extLst>
      <p:ext uri="{BB962C8B-B14F-4D97-AF65-F5344CB8AC3E}">
        <p14:creationId xmlns:p14="http://schemas.microsoft.com/office/powerpoint/2010/main" val="40726544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954107"/>
          </a:xfrm>
          <a:prstGeom prst="rect">
            <a:avLst/>
          </a:prstGeom>
        </p:spPr>
        <p:txBody>
          <a:bodyPr wrap="square">
            <a:spAutoFit/>
          </a:bodyPr>
          <a:lstStyle/>
          <a:p>
            <a:pPr lvl="0" algn="ctr"/>
            <a:r>
              <a:rPr lang="ru-RU" sz="2800" b="1" dirty="0" smtClean="0">
                <a:solidFill>
                  <a:srgbClr val="FF0000"/>
                </a:solidFill>
                <a:latin typeface="Times New Roman" panose="02020603050405020304" pitchFamily="18" charset="0"/>
                <a:cs typeface="Times New Roman" panose="02020603050405020304" pitchFamily="18" charset="0"/>
              </a:rPr>
              <a:t>Раздел «Сведения </a:t>
            </a:r>
            <a:r>
              <a:rPr lang="ru-RU" sz="2800" b="1" dirty="0">
                <a:solidFill>
                  <a:srgbClr val="FF0000"/>
                </a:solidFill>
                <a:latin typeface="Times New Roman" panose="02020603050405020304" pitchFamily="18" charset="0"/>
                <a:cs typeface="Times New Roman" panose="02020603050405020304" pitchFamily="18" charset="0"/>
              </a:rPr>
              <a:t>об образовательной </a:t>
            </a:r>
            <a:r>
              <a:rPr lang="ru-RU" sz="2800" b="1" dirty="0" smtClean="0">
                <a:solidFill>
                  <a:srgbClr val="FF0000"/>
                </a:solidFill>
                <a:latin typeface="Times New Roman" panose="02020603050405020304" pitchFamily="18" charset="0"/>
                <a:cs typeface="Times New Roman" panose="02020603050405020304" pitchFamily="18" charset="0"/>
              </a:rPr>
              <a:t>организации»</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5078313"/>
          </a:xfrm>
          <a:prstGeom prst="rect">
            <a:avLst/>
          </a:prstGeom>
        </p:spPr>
        <p:txBody>
          <a:bodyPr wrap="square">
            <a:spAutoFit/>
          </a:bodyPr>
          <a:lstStyle/>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Основные сведения</a:t>
            </a:r>
            <a:r>
              <a:rPr lang="ru-RU" b="1" dirty="0" smtClean="0">
                <a:latin typeface="Times New Roman" panose="02020603050405020304" pitchFamily="18" charset="0"/>
                <a:cs typeface="Times New Roman" panose="02020603050405020304" pitchFamily="18" charset="0"/>
              </a:rPr>
              <a:t>»;</a:t>
            </a:r>
            <a:endParaRPr lang="ru-RU" b="1" dirty="0">
              <a:latin typeface="Times New Roman" panose="02020603050405020304" pitchFamily="18" charset="0"/>
              <a:cs typeface="Times New Roman" panose="02020603050405020304" pitchFamily="18" charset="0"/>
            </a:endParaRPr>
          </a:p>
          <a:p>
            <a:pPr>
              <a:lnSpc>
                <a:spcPct val="150000"/>
              </a:lnSpc>
            </a:pPr>
            <a:r>
              <a:rPr lang="ru-RU" b="1" dirty="0" smtClean="0">
                <a:latin typeface="Times New Roman" panose="02020603050405020304" pitchFamily="18" charset="0"/>
                <a:cs typeface="Times New Roman" panose="02020603050405020304" pitchFamily="18" charset="0"/>
              </a:rPr>
              <a:t>• «Структура </a:t>
            </a:r>
            <a:r>
              <a:rPr lang="ru-RU" b="1" dirty="0">
                <a:latin typeface="Times New Roman" panose="02020603050405020304" pitchFamily="18" charset="0"/>
                <a:cs typeface="Times New Roman" panose="02020603050405020304" pitchFamily="18" charset="0"/>
              </a:rPr>
              <a:t>и органы управления образовательной </a:t>
            </a:r>
            <a:r>
              <a:rPr lang="ru-RU" b="1" dirty="0" smtClean="0">
                <a:latin typeface="Times New Roman" panose="02020603050405020304" pitchFamily="18" charset="0"/>
                <a:cs typeface="Times New Roman" panose="02020603050405020304" pitchFamily="18" charset="0"/>
              </a:rPr>
              <a:t>организацией»;</a:t>
            </a:r>
            <a:endParaRPr lang="ru-RU" b="1" dirty="0">
              <a:latin typeface="Times New Roman" panose="02020603050405020304" pitchFamily="18" charset="0"/>
              <a:cs typeface="Times New Roman" panose="02020603050405020304" pitchFamily="18" charset="0"/>
            </a:endParaRP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Документы</a:t>
            </a:r>
            <a:r>
              <a:rPr lang="ru-RU" b="1" dirty="0" smtClean="0">
                <a:latin typeface="Times New Roman" panose="02020603050405020304" pitchFamily="18" charset="0"/>
                <a:cs typeface="Times New Roman" panose="02020603050405020304" pitchFamily="18" charset="0"/>
              </a:rPr>
              <a:t>»;</a:t>
            </a:r>
            <a:endParaRPr lang="ru-RU" b="1" dirty="0">
              <a:latin typeface="Times New Roman" panose="02020603050405020304" pitchFamily="18" charset="0"/>
              <a:cs typeface="Times New Roman" panose="02020603050405020304" pitchFamily="18" charset="0"/>
            </a:endParaRP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Образование</a:t>
            </a:r>
            <a:r>
              <a:rPr lang="ru-RU" b="1" dirty="0" smtClean="0">
                <a:latin typeface="Times New Roman" panose="02020603050405020304" pitchFamily="18" charset="0"/>
                <a:cs typeface="Times New Roman" panose="02020603050405020304" pitchFamily="18" charset="0"/>
              </a:rPr>
              <a:t>»;</a:t>
            </a:r>
            <a:endParaRPr lang="ru-RU" b="1" dirty="0">
              <a:latin typeface="Times New Roman" panose="02020603050405020304" pitchFamily="18" charset="0"/>
              <a:cs typeface="Times New Roman" panose="02020603050405020304" pitchFamily="18" charset="0"/>
            </a:endParaRP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Образовательные стандарты»;</a:t>
            </a: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Руководство. Педагогический (научно-педагогический) состав»;</a:t>
            </a: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Материально-техническое обеспечение и оснащенность образовательного процесса»;</a:t>
            </a: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Стипендии и иные виды материальной поддержки»;</a:t>
            </a: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Платные образовательные услуги»;</a:t>
            </a: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Финансово-хозяйственная деятельность»;</a:t>
            </a:r>
          </a:p>
          <a:p>
            <a:pPr>
              <a:lnSpc>
                <a:spcPct val="150000"/>
              </a:lnSpc>
            </a:pP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Вакантные места для приема (перевода)».</a:t>
            </a:r>
          </a:p>
        </p:txBody>
      </p:sp>
    </p:spTree>
    <p:extLst>
      <p:ext uri="{BB962C8B-B14F-4D97-AF65-F5344CB8AC3E}">
        <p14:creationId xmlns:p14="http://schemas.microsoft.com/office/powerpoint/2010/main" val="23272603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523220"/>
          </a:xfrm>
          <a:prstGeom prst="rect">
            <a:avLst/>
          </a:prstGeom>
        </p:spPr>
        <p:txBody>
          <a:bodyPr wrap="square">
            <a:spAutoFit/>
          </a:bodyPr>
          <a:lstStyle/>
          <a:p>
            <a:pPr lvl="0" algn="ctr"/>
            <a:r>
              <a:rPr lang="ru-RU" sz="2800" b="1" dirty="0" smtClean="0">
                <a:solidFill>
                  <a:srgbClr val="FF0000"/>
                </a:solidFill>
                <a:latin typeface="Times New Roman" panose="02020603050405020304" pitchFamily="18" charset="0"/>
                <a:cs typeface="Times New Roman" panose="02020603050405020304" pitchFamily="18" charset="0"/>
              </a:rPr>
              <a:t>Подраздел «</a:t>
            </a:r>
            <a:r>
              <a:rPr lang="ru-RU" sz="2800" b="1" dirty="0">
                <a:solidFill>
                  <a:srgbClr val="FF0000"/>
                </a:solidFill>
                <a:latin typeface="Times New Roman" panose="02020603050405020304" pitchFamily="18" charset="0"/>
                <a:cs typeface="Times New Roman" panose="02020603050405020304" pitchFamily="18" charset="0"/>
              </a:rPr>
              <a:t>Основные сведения</a:t>
            </a:r>
            <a:r>
              <a:rPr lang="ru-RU" sz="2800" b="1" dirty="0" smtClean="0">
                <a:solidFill>
                  <a:srgbClr val="FF0000"/>
                </a:solidFill>
                <a:latin typeface="Times New Roman" panose="02020603050405020304" pitchFamily="18" charset="0"/>
                <a:cs typeface="Times New Roman" panose="02020603050405020304" pitchFamily="18" charset="0"/>
              </a:rPr>
              <a:t>»</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3323987"/>
          </a:xfrm>
          <a:prstGeom prst="rect">
            <a:avLst/>
          </a:prstGeom>
        </p:spPr>
        <p:txBody>
          <a:bodyPr wrap="square">
            <a:spAutoFit/>
          </a:bodyPr>
          <a:lstStyle/>
          <a:p>
            <a:pPr>
              <a:lnSpc>
                <a:spcPct val="150000"/>
              </a:lnSpc>
            </a:pPr>
            <a:r>
              <a:rPr lang="ru-RU" sz="2000" b="1" dirty="0">
                <a:latin typeface="Times New Roman" panose="02020603050405020304" pitchFamily="18" charset="0"/>
                <a:cs typeface="Times New Roman" panose="02020603050405020304" pitchFamily="18" charset="0"/>
              </a:rPr>
              <a:t>Главная 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nSpc>
                <a:spcPct val="150000"/>
              </a:lnSpc>
            </a:pPr>
            <a:r>
              <a:rPr lang="ru-RU" sz="2000" dirty="0" smtClean="0">
                <a:latin typeface="Times New Roman" panose="02020603050405020304" pitchFamily="18" charset="0"/>
                <a:cs typeface="Times New Roman" panose="02020603050405020304" pitchFamily="18" charset="0"/>
              </a:rPr>
              <a:t>• О дате </a:t>
            </a:r>
            <a:r>
              <a:rPr lang="ru-RU" sz="2000" dirty="0">
                <a:latin typeface="Times New Roman" panose="02020603050405020304" pitchFamily="18" charset="0"/>
                <a:cs typeface="Times New Roman" panose="02020603050405020304" pitchFamily="18" charset="0"/>
              </a:rPr>
              <a:t>создания образовательной </a:t>
            </a:r>
            <a:r>
              <a:rPr lang="ru-RU" sz="2000" dirty="0" smtClean="0">
                <a:latin typeface="Times New Roman" panose="02020603050405020304" pitchFamily="18" charset="0"/>
                <a:cs typeface="Times New Roman" panose="02020603050405020304" pitchFamily="18" charset="0"/>
              </a:rPr>
              <a:t>организации</a:t>
            </a:r>
            <a:r>
              <a:rPr lang="ru-RU" sz="2000" dirty="0">
                <a:latin typeface="Times New Roman" panose="02020603050405020304" pitchFamily="18" charset="0"/>
                <a:cs typeface="Times New Roman" panose="02020603050405020304" pitchFamily="18" charset="0"/>
              </a:rPr>
              <a:t>;</a:t>
            </a:r>
            <a:endParaRPr lang="ru-RU" sz="2000" dirty="0" smtClean="0">
              <a:latin typeface="Times New Roman" panose="02020603050405020304" pitchFamily="18" charset="0"/>
              <a:cs typeface="Times New Roman" panose="02020603050405020304" pitchFamily="18" charset="0"/>
            </a:endParaRPr>
          </a:p>
          <a:p>
            <a:pPr>
              <a:lnSpc>
                <a:spcPct val="150000"/>
              </a:lnSpc>
            </a:pPr>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Об </a:t>
            </a:r>
            <a:r>
              <a:rPr lang="ru-RU" sz="2000" dirty="0">
                <a:latin typeface="Times New Roman" panose="02020603050405020304" pitchFamily="18" charset="0"/>
                <a:cs typeface="Times New Roman" panose="02020603050405020304" pitchFamily="18" charset="0"/>
              </a:rPr>
              <a:t>учредителе, учредителях образовательной </a:t>
            </a:r>
            <a:r>
              <a:rPr lang="ru-RU" sz="2000" dirty="0" smtClean="0">
                <a:latin typeface="Times New Roman" panose="02020603050405020304" pitchFamily="18" charset="0"/>
                <a:cs typeface="Times New Roman" panose="02020603050405020304" pitchFamily="18" charset="0"/>
              </a:rPr>
              <a:t>организации</a:t>
            </a:r>
            <a:r>
              <a:rPr lang="ru-RU" sz="2000" dirty="0">
                <a:latin typeface="Times New Roman" panose="02020603050405020304" pitchFamily="18" charset="0"/>
                <a:cs typeface="Times New Roman" panose="02020603050405020304" pitchFamily="18" charset="0"/>
              </a:rPr>
              <a:t>;</a:t>
            </a:r>
            <a:endParaRPr lang="ru-RU" sz="2000" dirty="0" smtClean="0">
              <a:latin typeface="Times New Roman" panose="02020603050405020304" pitchFamily="18" charset="0"/>
              <a:cs typeface="Times New Roman" panose="02020603050405020304" pitchFamily="18" charset="0"/>
            </a:endParaRPr>
          </a:p>
          <a:p>
            <a:pPr>
              <a:lnSpc>
                <a:spcPct val="150000"/>
              </a:lnSpc>
            </a:pPr>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О </a:t>
            </a:r>
            <a:r>
              <a:rPr lang="ru-RU" sz="2000" dirty="0">
                <a:latin typeface="Times New Roman" panose="02020603050405020304" pitchFamily="18" charset="0"/>
                <a:cs typeface="Times New Roman" panose="02020603050405020304" pitchFamily="18" charset="0"/>
              </a:rPr>
              <a:t>месте нахождения образовательной организации и ее филиалов (при наличии</a:t>
            </a:r>
            <a:r>
              <a:rPr lang="ru-RU" sz="2000" dirty="0" smtClean="0">
                <a:latin typeface="Times New Roman" panose="02020603050405020304" pitchFamily="18" charset="0"/>
                <a:cs typeface="Times New Roman" panose="02020603050405020304" pitchFamily="18" charset="0"/>
              </a:rPr>
              <a:t>);</a:t>
            </a:r>
          </a:p>
          <a:p>
            <a:pPr>
              <a:lnSpc>
                <a:spcPct val="150000"/>
              </a:lnSpc>
            </a:pPr>
            <a:r>
              <a:rPr lang="ru-RU" sz="2000" dirty="0" smtClean="0">
                <a:latin typeface="Times New Roman" panose="02020603050405020304" pitchFamily="18" charset="0"/>
                <a:cs typeface="Times New Roman" panose="02020603050405020304" pitchFamily="18" charset="0"/>
              </a:rPr>
              <a:t>•  О режиме</a:t>
            </a:r>
            <a:r>
              <a:rPr lang="ru-RU" sz="2000" dirty="0">
                <a:latin typeface="Times New Roman" panose="02020603050405020304" pitchFamily="18" charset="0"/>
                <a:cs typeface="Times New Roman" panose="02020603050405020304" pitchFamily="18" charset="0"/>
              </a:rPr>
              <a:t>, графике работы, контактных телефонах и об адресах электронной почты.</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09890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954107"/>
          </a:xfrm>
          <a:prstGeom prst="rect">
            <a:avLst/>
          </a:prstGeom>
        </p:spPr>
        <p:txBody>
          <a:bodyPr wrap="square">
            <a:spAutoFit/>
          </a:bodyPr>
          <a:lstStyle/>
          <a:p>
            <a:pPr lvl="0" algn="ctr"/>
            <a:r>
              <a:rPr lang="ru-RU" sz="2800" b="1" dirty="0" smtClean="0">
                <a:solidFill>
                  <a:srgbClr val="FF0000"/>
                </a:solidFill>
                <a:latin typeface="Times New Roman" panose="02020603050405020304" pitchFamily="18" charset="0"/>
                <a:cs typeface="Times New Roman" panose="02020603050405020304" pitchFamily="18" charset="0"/>
              </a:rPr>
              <a:t>Подраздел «</a:t>
            </a:r>
            <a:r>
              <a:rPr lang="ru-RU" sz="2800" b="1" dirty="0">
                <a:solidFill>
                  <a:srgbClr val="FF0000"/>
                </a:solidFill>
                <a:latin typeface="Times New Roman" panose="02020603050405020304" pitchFamily="18" charset="0"/>
                <a:cs typeface="Times New Roman" panose="02020603050405020304" pitchFamily="18" charset="0"/>
              </a:rPr>
              <a:t>Структура и органы управления образовательной организацией</a:t>
            </a:r>
            <a:r>
              <a:rPr lang="ru-RU" sz="2800" b="1" dirty="0" smtClean="0">
                <a:solidFill>
                  <a:srgbClr val="FF0000"/>
                </a:solidFill>
                <a:latin typeface="Times New Roman" panose="02020603050405020304" pitchFamily="18" charset="0"/>
                <a:cs typeface="Times New Roman" panose="02020603050405020304" pitchFamily="18" charset="0"/>
              </a:rPr>
              <a:t>»</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5170646"/>
          </a:xfrm>
          <a:prstGeom prst="rect">
            <a:avLst/>
          </a:prstGeom>
        </p:spPr>
        <p:txBody>
          <a:bodyPr wrap="square">
            <a:spAutoFit/>
          </a:bodyPr>
          <a:lstStyle/>
          <a:p>
            <a:pPr>
              <a:lnSpc>
                <a:spcPct val="150000"/>
              </a:lnSpc>
            </a:pPr>
            <a:r>
              <a:rPr lang="ru-RU" sz="2000" b="1" dirty="0">
                <a:latin typeface="Times New Roman" panose="02020603050405020304" pitchFamily="18" charset="0"/>
                <a:cs typeface="Times New Roman" panose="02020603050405020304" pitchFamily="18" charset="0"/>
              </a:rPr>
              <a:t>Главная 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nSpc>
                <a:spcPct val="150000"/>
              </a:lnSpc>
            </a:pPr>
            <a:r>
              <a:rPr lang="ru-RU" sz="2000" dirty="0" smtClean="0">
                <a:latin typeface="Times New Roman" panose="02020603050405020304" pitchFamily="18" charset="0"/>
                <a:cs typeface="Times New Roman" panose="02020603050405020304" pitchFamily="18" charset="0"/>
              </a:rPr>
              <a:t>• О </a:t>
            </a:r>
            <a:r>
              <a:rPr lang="ru-RU" sz="2000" dirty="0">
                <a:latin typeface="Times New Roman" panose="02020603050405020304" pitchFamily="18" charset="0"/>
                <a:cs typeface="Times New Roman" panose="02020603050405020304" pitchFamily="18" charset="0"/>
              </a:rPr>
              <a:t>структуре и об органах управления образовательной организации, в том числе о наименовании структурных подразделений (органов управления</a:t>
            </a:r>
            <a:r>
              <a:rPr lang="ru-RU" sz="2000" dirty="0" smtClean="0">
                <a:latin typeface="Times New Roman" panose="02020603050405020304" pitchFamily="18" charset="0"/>
                <a:cs typeface="Times New Roman" panose="02020603050405020304" pitchFamily="18" charset="0"/>
              </a:rPr>
              <a:t>);</a:t>
            </a:r>
          </a:p>
          <a:p>
            <a:pPr>
              <a:lnSpc>
                <a:spcPct val="150000"/>
              </a:lnSpc>
            </a:pPr>
            <a:r>
              <a:rPr lang="ru-RU" sz="2000" dirty="0" smtClean="0">
                <a:latin typeface="Times New Roman" panose="02020603050405020304" pitchFamily="18" charset="0"/>
                <a:cs typeface="Times New Roman" panose="02020603050405020304" pitchFamily="18" charset="0"/>
              </a:rPr>
              <a:t>• О руководителях </a:t>
            </a:r>
            <a:r>
              <a:rPr lang="ru-RU" sz="2000" dirty="0">
                <a:latin typeface="Times New Roman" panose="02020603050405020304" pitchFamily="18" charset="0"/>
                <a:cs typeface="Times New Roman" panose="02020603050405020304" pitchFamily="18" charset="0"/>
              </a:rPr>
              <a:t>структурных подразделений, местах нахождения структурных подразделений, адресах официальных сайтов в информационно-телекоммуникационной сети "Интернет" структурных подразделений (при наличии</a:t>
            </a:r>
            <a:r>
              <a:rPr lang="ru-RU" sz="2000" dirty="0" smtClean="0">
                <a:latin typeface="Times New Roman" panose="02020603050405020304" pitchFamily="18" charset="0"/>
                <a:cs typeface="Times New Roman" panose="02020603050405020304" pitchFamily="18" charset="0"/>
              </a:rPr>
              <a:t>); </a:t>
            </a:r>
          </a:p>
          <a:p>
            <a:pPr>
              <a:lnSpc>
                <a:spcPct val="150000"/>
              </a:lnSpc>
            </a:pPr>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Адресах </a:t>
            </a:r>
            <a:r>
              <a:rPr lang="ru-RU" sz="2000" dirty="0">
                <a:latin typeface="Times New Roman" panose="02020603050405020304" pitchFamily="18" charset="0"/>
                <a:cs typeface="Times New Roman" panose="02020603050405020304" pitchFamily="18" charset="0"/>
              </a:rPr>
              <a:t>электронной почты структурных подразделений (при наличии</a:t>
            </a:r>
            <a:r>
              <a:rPr lang="ru-RU" sz="2000" dirty="0" smtClean="0">
                <a:latin typeface="Times New Roman" panose="02020603050405020304" pitchFamily="18" charset="0"/>
                <a:cs typeface="Times New Roman" panose="02020603050405020304" pitchFamily="18" charset="0"/>
              </a:rPr>
              <a:t>); </a:t>
            </a:r>
          </a:p>
          <a:p>
            <a:pPr>
              <a:lnSpc>
                <a:spcPct val="150000"/>
              </a:lnSpc>
            </a:pPr>
            <a:r>
              <a:rPr lang="ru-RU" sz="2000" dirty="0" smtClean="0">
                <a:latin typeface="Times New Roman" panose="02020603050405020304" pitchFamily="18" charset="0"/>
                <a:cs typeface="Times New Roman" panose="02020603050405020304" pitchFamily="18" charset="0"/>
              </a:rPr>
              <a:t>• Сведениях </a:t>
            </a:r>
            <a:r>
              <a:rPr lang="ru-RU" sz="2000" dirty="0">
                <a:latin typeface="Times New Roman" panose="02020603050405020304" pitchFamily="18" charset="0"/>
                <a:cs typeface="Times New Roman" panose="02020603050405020304" pitchFamily="18" charset="0"/>
              </a:rPr>
              <a:t>о наличии положений о структурных подразделениях (об органах управления) с приложением копий указанных положений (при их наличии).</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24035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523220"/>
          </a:xfrm>
          <a:prstGeom prst="rect">
            <a:avLst/>
          </a:prstGeom>
        </p:spPr>
        <p:txBody>
          <a:bodyPr wrap="square">
            <a:spAutoFit/>
          </a:bodyPr>
          <a:lstStyle/>
          <a:p>
            <a:pPr lvl="0" algn="ctr"/>
            <a:r>
              <a:rPr lang="ru-RU" sz="2800" b="1" dirty="0" smtClean="0">
                <a:solidFill>
                  <a:srgbClr val="FF0000"/>
                </a:solidFill>
                <a:latin typeface="Times New Roman" panose="02020603050405020304" pitchFamily="18" charset="0"/>
                <a:cs typeface="Times New Roman" panose="02020603050405020304" pitchFamily="18" charset="0"/>
              </a:rPr>
              <a:t>Подраздел «</a:t>
            </a:r>
            <a:r>
              <a:rPr lang="ru-RU" sz="2800" b="1" dirty="0">
                <a:solidFill>
                  <a:srgbClr val="FF0000"/>
                </a:solidFill>
                <a:latin typeface="Times New Roman" panose="02020603050405020304" pitchFamily="18" charset="0"/>
                <a:cs typeface="Times New Roman" panose="02020603050405020304" pitchFamily="18" charset="0"/>
              </a:rPr>
              <a:t>Документы</a:t>
            </a:r>
            <a:r>
              <a:rPr lang="ru-RU" sz="2800" b="1" dirty="0" smtClean="0">
                <a:solidFill>
                  <a:srgbClr val="FF0000"/>
                </a:solidFill>
                <a:latin typeface="Times New Roman" panose="02020603050405020304" pitchFamily="18" charset="0"/>
                <a:cs typeface="Times New Roman" panose="02020603050405020304" pitchFamily="18" charset="0"/>
              </a:rPr>
              <a:t>»</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5386090"/>
          </a:xfrm>
          <a:prstGeom prst="rect">
            <a:avLst/>
          </a:prstGeom>
        </p:spPr>
        <p:txBody>
          <a:bodyPr wrap="square">
            <a:spAutoFit/>
          </a:bodyPr>
          <a:lstStyle/>
          <a:p>
            <a:pPr>
              <a:lnSpc>
                <a:spcPct val="150000"/>
              </a:lnSpc>
            </a:pPr>
            <a:r>
              <a:rPr lang="ru-RU" sz="2000" b="1" dirty="0">
                <a:latin typeface="Times New Roman" panose="02020603050405020304" pitchFamily="18" charset="0"/>
                <a:cs typeface="Times New Roman" panose="02020603050405020304" pitchFamily="18" charset="0"/>
              </a:rPr>
              <a:t>Главная 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fontAlgn="base"/>
            <a:r>
              <a:rPr lang="ru-RU" sz="1400" dirty="0" smtClean="0">
                <a:latin typeface="Times New Roman" panose="02020603050405020304" pitchFamily="18" charset="0"/>
                <a:cs typeface="Times New Roman" panose="02020603050405020304" pitchFamily="18" charset="0"/>
              </a:rPr>
              <a:t>А) Устав </a:t>
            </a:r>
            <a:r>
              <a:rPr lang="ru-RU" sz="1400" dirty="0">
                <a:latin typeface="Times New Roman" panose="02020603050405020304" pitchFamily="18" charset="0"/>
                <a:cs typeface="Times New Roman" panose="02020603050405020304" pitchFamily="18" charset="0"/>
              </a:rPr>
              <a:t>образовательной организации;</a:t>
            </a:r>
          </a:p>
          <a:p>
            <a:pPr fontAlgn="base"/>
            <a:r>
              <a:rPr lang="ru-RU" sz="1400" dirty="0">
                <a:latin typeface="Times New Roman" panose="02020603050405020304" pitchFamily="18" charset="0"/>
                <a:cs typeface="Times New Roman" panose="02020603050405020304" pitchFamily="18" charset="0"/>
              </a:rPr>
              <a:t>лицензия на осуществление образовательной деятельности (с приложениями);</a:t>
            </a:r>
          </a:p>
          <a:p>
            <a:pPr fontAlgn="base"/>
            <a:r>
              <a:rPr lang="ru-RU" sz="1400" dirty="0" smtClean="0">
                <a:latin typeface="Times New Roman" panose="02020603050405020304" pitchFamily="18" charset="0"/>
                <a:cs typeface="Times New Roman" panose="02020603050405020304" pitchFamily="18" charset="0"/>
              </a:rPr>
              <a:t>Свидетельство </a:t>
            </a:r>
            <a:r>
              <a:rPr lang="ru-RU" sz="1400" dirty="0">
                <a:latin typeface="Times New Roman" panose="02020603050405020304" pitchFamily="18" charset="0"/>
                <a:cs typeface="Times New Roman" panose="02020603050405020304" pitchFamily="18" charset="0"/>
              </a:rPr>
              <a:t>о государственной аккредитации (с приложениями);</a:t>
            </a:r>
          </a:p>
          <a:p>
            <a:pPr fontAlgn="base"/>
            <a:r>
              <a:rPr lang="ru-RU" sz="1400" dirty="0">
                <a:latin typeface="Times New Roman" panose="02020603050405020304" pitchFamily="18" charset="0"/>
                <a:cs typeface="Times New Roman" panose="02020603050405020304" pitchFamily="18" charset="0"/>
              </a:rPr>
              <a:t>план финансово-хозяйственной деятельности образовательной организации, утвержденный в установленном законодательством Российской Федерации порядке, или бюджетные сметы образовательной организации;</a:t>
            </a:r>
          </a:p>
          <a:p>
            <a:pPr fontAlgn="base"/>
            <a:r>
              <a:rPr lang="ru-RU" sz="1400" dirty="0" smtClean="0">
                <a:latin typeface="Times New Roman" panose="02020603050405020304" pitchFamily="18" charset="0"/>
                <a:cs typeface="Times New Roman" panose="02020603050405020304" pitchFamily="18" charset="0"/>
              </a:rPr>
              <a:t>Локальные </a:t>
            </a:r>
            <a:r>
              <a:rPr lang="ru-RU" sz="1400" dirty="0">
                <a:latin typeface="Times New Roman" panose="02020603050405020304" pitchFamily="18" charset="0"/>
                <a:cs typeface="Times New Roman" panose="02020603050405020304" pitchFamily="18" charset="0"/>
              </a:rPr>
              <a:t>нормативные акты, </a:t>
            </a:r>
            <a:r>
              <a:rPr lang="ru-RU" sz="1400" dirty="0" smtClean="0">
                <a:latin typeface="Times New Roman" panose="02020603050405020304" pitchFamily="18" charset="0"/>
                <a:cs typeface="Times New Roman" panose="02020603050405020304" pitchFamily="18" charset="0"/>
              </a:rPr>
              <a:t>правила </a:t>
            </a:r>
            <a:r>
              <a:rPr lang="ru-RU" sz="1400" dirty="0">
                <a:latin typeface="Times New Roman" panose="02020603050405020304" pitchFamily="18" charset="0"/>
                <a:cs typeface="Times New Roman" panose="02020603050405020304" pitchFamily="18" charset="0"/>
              </a:rPr>
              <a:t>внутреннего распорядка обучающихся, правила внутреннего трудового распорядка и коллективного договора</a:t>
            </a:r>
            <a:r>
              <a:rPr lang="ru-RU" sz="1400" dirty="0" smtClean="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б) отчет о результатах </a:t>
            </a:r>
            <a:r>
              <a:rPr lang="ru-RU" sz="1400" dirty="0" err="1">
                <a:latin typeface="Times New Roman" panose="02020603050405020304" pitchFamily="18" charset="0"/>
                <a:cs typeface="Times New Roman" panose="02020603050405020304" pitchFamily="18" charset="0"/>
              </a:rPr>
              <a:t>самообследования</a:t>
            </a:r>
            <a:r>
              <a:rPr lang="ru-RU" sz="1400" dirty="0">
                <a:latin typeface="Times New Roman" panose="02020603050405020304" pitchFamily="18" charset="0"/>
                <a:cs typeface="Times New Roman" panose="02020603050405020304" pitchFamily="18" charset="0"/>
              </a:rPr>
              <a:t>;</a:t>
            </a:r>
          </a:p>
          <a:p>
            <a:pPr fontAlgn="base"/>
            <a:r>
              <a:rPr lang="ru-RU" sz="1400" dirty="0">
                <a:latin typeface="Times New Roman" panose="02020603050405020304" pitchFamily="18" charset="0"/>
                <a:cs typeface="Times New Roman" panose="02020603050405020304" pitchFamily="18" charset="0"/>
              </a:rPr>
              <a:t>в) документ о порядке оказания платных образовательных услуг, в том числе образец договора об оказании платных образовательных услуг, документ об утверждении стоимости обучения по каждой образовательной программе;</a:t>
            </a:r>
          </a:p>
          <a:p>
            <a:pPr fontAlgn="base"/>
            <a:r>
              <a:rPr lang="ru-RU" sz="1400" dirty="0">
                <a:latin typeface="Times New Roman" panose="02020603050405020304" pitchFamily="18" charset="0"/>
                <a:cs typeface="Times New Roman" panose="02020603050405020304" pitchFamily="18" charset="0"/>
              </a:rPr>
              <a:t>г) документ об установлении размера платы, взимаемой с родителей (законных представителей) за присмотр и уход за детьми, осваивающими образовательные программы дошкольного образования в организациях, осуществляющих образовательную деятельность, за содержание детей в образовательной организации, реализующей образовательные программы начального общего, основного общего или среднего общего образования, если в такой образовательной организации созданы условия для проживания обучающихся в интернате, либо за осуществление присмотра и ухода за детьми в группах продленного дня в образовательной организации, реализующей образовательные программы начального общего, основного общего или среднего общего образования;</a:t>
            </a:r>
          </a:p>
          <a:p>
            <a:pPr fontAlgn="base"/>
            <a:r>
              <a:rPr lang="ru-RU" sz="1400" dirty="0">
                <a:latin typeface="Times New Roman" panose="02020603050405020304" pitchFamily="18" charset="0"/>
                <a:cs typeface="Times New Roman" panose="02020603050405020304" pitchFamily="18" charset="0"/>
              </a:rPr>
              <a:t>д) предписания органов, осуществляющих государственный контроль (надзор) в сфере образования, отчеты об исполнении таких предписаний.</a:t>
            </a:r>
          </a:p>
          <a:p>
            <a:pPr fontAlgn="base"/>
            <a:endParaRPr lang="ru-RU" sz="2000" dirty="0"/>
          </a:p>
        </p:txBody>
      </p:sp>
    </p:spTree>
    <p:extLst>
      <p:ext uri="{BB962C8B-B14F-4D97-AF65-F5344CB8AC3E}">
        <p14:creationId xmlns:p14="http://schemas.microsoft.com/office/powerpoint/2010/main" val="294717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523220"/>
          </a:xfrm>
          <a:prstGeom prst="rect">
            <a:avLst/>
          </a:prstGeom>
        </p:spPr>
        <p:txBody>
          <a:bodyPr wrap="square">
            <a:spAutoFit/>
          </a:bodyPr>
          <a:lstStyle/>
          <a:p>
            <a:pPr lvl="0" algn="ctr"/>
            <a:r>
              <a:rPr lang="ru-RU" sz="2800" b="1" dirty="0" smtClean="0">
                <a:solidFill>
                  <a:srgbClr val="FF0000"/>
                </a:solidFill>
                <a:latin typeface="Times New Roman" panose="02020603050405020304" pitchFamily="18" charset="0"/>
                <a:cs typeface="Times New Roman" panose="02020603050405020304" pitchFamily="18" charset="0"/>
              </a:rPr>
              <a:t>Подраздел «</a:t>
            </a:r>
            <a:r>
              <a:rPr lang="ru-RU" sz="2800" b="1" dirty="0">
                <a:solidFill>
                  <a:srgbClr val="FF0000"/>
                </a:solidFill>
                <a:latin typeface="Times New Roman" panose="02020603050405020304" pitchFamily="18" charset="0"/>
                <a:cs typeface="Times New Roman" panose="02020603050405020304" pitchFamily="18" charset="0"/>
              </a:rPr>
              <a:t>Образование</a:t>
            </a:r>
            <a:r>
              <a:rPr lang="ru-RU" sz="2800" b="1" dirty="0" smtClean="0">
                <a:solidFill>
                  <a:srgbClr val="FF0000"/>
                </a:solidFill>
                <a:latin typeface="Times New Roman" panose="02020603050405020304" pitchFamily="18" charset="0"/>
                <a:cs typeface="Times New Roman" panose="02020603050405020304" pitchFamily="18" charset="0"/>
              </a:rPr>
              <a:t>»</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4985980"/>
          </a:xfrm>
          <a:prstGeom prst="rect">
            <a:avLst/>
          </a:prstGeom>
        </p:spPr>
        <p:txBody>
          <a:bodyPr wrap="square">
            <a:spAutoFit/>
          </a:bodyPr>
          <a:lstStyle/>
          <a:p>
            <a:pPr>
              <a:lnSpc>
                <a:spcPct val="150000"/>
              </a:lnSpc>
            </a:pPr>
            <a:r>
              <a:rPr lang="ru-RU" sz="2000" b="1" dirty="0">
                <a:latin typeface="Times New Roman" panose="02020603050405020304" pitchFamily="18" charset="0"/>
                <a:cs typeface="Times New Roman" panose="02020603050405020304" pitchFamily="18" charset="0"/>
              </a:rPr>
              <a:t>Главная 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gn="just" fontAlgn="base"/>
            <a:r>
              <a:rPr lang="ru-RU" dirty="0">
                <a:latin typeface="Times New Roman" panose="02020603050405020304" pitchFamily="18" charset="0"/>
                <a:cs typeface="Times New Roman" panose="02020603050405020304" pitchFamily="18" charset="0"/>
              </a:rPr>
              <a:t>о реализуемых уровнях образования, о формах обучения, нормативных сроках обучения, сроке действия государственной аккредитации образовательной программы (при наличии государственной аккредитации), об описании образовательной программы с приложением ее копии, об учебном плане с приложением его копии, об аннотации к рабочим программам дисциплин (по каждой дисциплине в составе образовательной программы) с приложением их копий (при наличии), о календарном учебном графике с приложением его копии, о методических и об иных документах, разработанных образовательной организацией для обеспечения образовательного процесса, о реализуемых образовательных программах с указанием учебных предметов, курсов, дисциплин (модулей), практики, предусмотренных соответствующей образовательной программой, о численности обучающихся по реализуемым образовательным программам за счет бюджетных ассигнований федерального бюджета, бюджетов субъектов Российской Федерации, местных бюджетов и по договорам об образовании за счет средств физических и (или) юридических лиц, о языках, на которых осуществляется образование (обучение)</a:t>
            </a:r>
          </a:p>
        </p:txBody>
      </p:sp>
    </p:spTree>
    <p:extLst>
      <p:ext uri="{BB962C8B-B14F-4D97-AF65-F5344CB8AC3E}">
        <p14:creationId xmlns:p14="http://schemas.microsoft.com/office/powerpoint/2010/main" val="1085530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523220"/>
          </a:xfrm>
          <a:prstGeom prst="rect">
            <a:avLst/>
          </a:prstGeom>
        </p:spPr>
        <p:txBody>
          <a:bodyPr wrap="square">
            <a:spAutoFit/>
          </a:bodyPr>
          <a:lstStyle/>
          <a:p>
            <a:pPr lvl="0" algn="ctr"/>
            <a:r>
              <a:rPr lang="ru-RU" sz="2800" b="1" dirty="0" smtClean="0">
                <a:solidFill>
                  <a:srgbClr val="FF0000"/>
                </a:solidFill>
                <a:latin typeface="Times New Roman" panose="02020603050405020304" pitchFamily="18" charset="0"/>
                <a:cs typeface="Times New Roman" panose="02020603050405020304" pitchFamily="18" charset="0"/>
              </a:rPr>
              <a:t>Подраздел «</a:t>
            </a:r>
            <a:r>
              <a:rPr lang="ru-RU" sz="2800" b="1" dirty="0">
                <a:solidFill>
                  <a:srgbClr val="FF0000"/>
                </a:solidFill>
                <a:latin typeface="Times New Roman" panose="02020603050405020304" pitchFamily="18" charset="0"/>
                <a:cs typeface="Times New Roman" panose="02020603050405020304" pitchFamily="18" charset="0"/>
              </a:rPr>
              <a:t>Образовательные стандарты</a:t>
            </a:r>
            <a:r>
              <a:rPr lang="ru-RU" sz="2800" b="1" dirty="0" smtClean="0">
                <a:solidFill>
                  <a:srgbClr val="FF0000"/>
                </a:solidFill>
                <a:latin typeface="Times New Roman" panose="02020603050405020304" pitchFamily="18" charset="0"/>
                <a:cs typeface="Times New Roman" panose="02020603050405020304" pitchFamily="18" charset="0"/>
              </a:rPr>
              <a:t>»</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2708434"/>
          </a:xfrm>
          <a:prstGeom prst="rect">
            <a:avLst/>
          </a:prstGeom>
        </p:spPr>
        <p:txBody>
          <a:bodyPr wrap="square">
            <a:spAutoFit/>
          </a:bodyPr>
          <a:lstStyle/>
          <a:p>
            <a:pPr>
              <a:lnSpc>
                <a:spcPct val="150000"/>
              </a:lnSpc>
            </a:pPr>
            <a:r>
              <a:rPr lang="ru-RU" sz="2000" b="1" dirty="0">
                <a:latin typeface="Times New Roman" panose="02020603050405020304" pitchFamily="18" charset="0"/>
                <a:cs typeface="Times New Roman" panose="02020603050405020304" pitchFamily="18" charset="0"/>
              </a:rPr>
              <a:t>Главная 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gn="just" fontAlgn="base"/>
            <a:r>
              <a:rPr lang="ru-RU" sz="2000" dirty="0">
                <a:latin typeface="Times New Roman" panose="02020603050405020304" pitchFamily="18" charset="0"/>
                <a:cs typeface="Times New Roman" panose="02020603050405020304" pitchFamily="18" charset="0"/>
              </a:rPr>
              <a:t>о федеральных государственных образовательных стандартах и об образовательных стандартах. Информация должна быть представлена с приложением их копий (при наличии). Допускается вместо копий федеральных государственных образовательных стандартов и образовательных стандартов размещать в подразделе гиперссылки на соответствующие документы на сайте Министерства образования и науки Российской Федерации</a:t>
            </a:r>
          </a:p>
        </p:txBody>
      </p:sp>
    </p:spTree>
    <p:extLst>
      <p:ext uri="{BB962C8B-B14F-4D97-AF65-F5344CB8AC3E}">
        <p14:creationId xmlns:p14="http://schemas.microsoft.com/office/powerpoint/2010/main" val="5492372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954107"/>
          </a:xfrm>
          <a:prstGeom prst="rect">
            <a:avLst/>
          </a:prstGeom>
        </p:spPr>
        <p:txBody>
          <a:bodyPr wrap="square">
            <a:spAutoFit/>
          </a:bodyPr>
          <a:lstStyle/>
          <a:p>
            <a:pPr lvl="0" algn="ctr"/>
            <a:r>
              <a:rPr lang="ru-RU" sz="2800" b="1" dirty="0" smtClean="0">
                <a:solidFill>
                  <a:srgbClr val="FF0000"/>
                </a:solidFill>
                <a:latin typeface="Times New Roman" panose="02020603050405020304" pitchFamily="18" charset="0"/>
                <a:cs typeface="Times New Roman" panose="02020603050405020304" pitchFamily="18" charset="0"/>
              </a:rPr>
              <a:t>Подраздел «</a:t>
            </a:r>
            <a:r>
              <a:rPr lang="ru-RU" sz="2800" b="1" dirty="0">
                <a:solidFill>
                  <a:srgbClr val="FF0000"/>
                </a:solidFill>
                <a:latin typeface="Times New Roman" panose="02020603050405020304" pitchFamily="18" charset="0"/>
                <a:cs typeface="Times New Roman" panose="02020603050405020304" pitchFamily="18" charset="0"/>
              </a:rPr>
              <a:t>Руководство. Педагогический (научно-педагогический) состав</a:t>
            </a:r>
            <a:r>
              <a:rPr lang="ru-RU" sz="2800" b="1" dirty="0" smtClean="0">
                <a:solidFill>
                  <a:srgbClr val="FF0000"/>
                </a:solidFill>
                <a:latin typeface="Times New Roman" panose="02020603050405020304" pitchFamily="18" charset="0"/>
                <a:cs typeface="Times New Roman" panose="02020603050405020304" pitchFamily="18" charset="0"/>
              </a:rPr>
              <a:t>»</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4555093"/>
          </a:xfrm>
          <a:prstGeom prst="rect">
            <a:avLst/>
          </a:prstGeom>
        </p:spPr>
        <p:txBody>
          <a:bodyPr wrap="square">
            <a:spAutoFit/>
          </a:bodyPr>
          <a:lstStyle/>
          <a:p>
            <a:pPr>
              <a:lnSpc>
                <a:spcPct val="150000"/>
              </a:lnSpc>
            </a:pPr>
            <a:r>
              <a:rPr lang="ru-RU" sz="2000" b="1" dirty="0">
                <a:latin typeface="Times New Roman" panose="02020603050405020304" pitchFamily="18" charset="0"/>
                <a:cs typeface="Times New Roman" panose="02020603050405020304" pitchFamily="18" charset="0"/>
              </a:rPr>
              <a:t>Главная 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gn="just" fontAlgn="base"/>
            <a:r>
              <a:rPr lang="ru-RU" sz="2000" dirty="0">
                <a:latin typeface="Times New Roman" panose="02020603050405020304" pitchFamily="18" charset="0"/>
                <a:cs typeface="Times New Roman" panose="02020603050405020304" pitchFamily="18" charset="0"/>
              </a:rPr>
              <a:t>а) о руководителе образовательной организации, его заместителях, руководителях филиалов образовательной организации (при их наличии), в том числе фамилию, имя, отчество (при наличии) руководителя, его заместителей, должность руководителя, его заместителей, контактные телефоны, адреса электронной почты.</a:t>
            </a:r>
          </a:p>
          <a:p>
            <a:pPr algn="just" fontAlgn="base"/>
            <a:r>
              <a:rPr lang="ru-RU" sz="2000" dirty="0">
                <a:latin typeface="Times New Roman" panose="02020603050405020304" pitchFamily="18" charset="0"/>
                <a:cs typeface="Times New Roman" panose="02020603050405020304" pitchFamily="18" charset="0"/>
              </a:rPr>
              <a:t>б) о персональном составе педагогических работников с указанием уровня образования, квалификации и опыта работы, в том числе фамилию, имя, отчество (при наличии) работника, занимаемую должность (должности), преподаваемые дисциплины, ученую степень (при наличии), ученое звание (при наличии), наименование направления подготовки и (или) специальности, данные о повышении квалификации и (или) профессиональной переподготовке (при наличии), общий стаж работы, стаж работы по специальности.</a:t>
            </a:r>
          </a:p>
        </p:txBody>
      </p:sp>
    </p:spTree>
    <p:extLst>
      <p:ext uri="{BB962C8B-B14F-4D97-AF65-F5344CB8AC3E}">
        <p14:creationId xmlns:p14="http://schemas.microsoft.com/office/powerpoint/2010/main" val="34257328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вырезанными противолежащими углами 3"/>
          <p:cNvSpPr/>
          <p:nvPr/>
        </p:nvSpPr>
        <p:spPr>
          <a:xfrm>
            <a:off x="285720" y="6286520"/>
            <a:ext cx="8749035" cy="433387"/>
          </a:xfrm>
          <a:prstGeom prst="snip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1600" dirty="0" smtClean="0">
                <a:latin typeface="Times New Roman" pitchFamily="18" charset="0"/>
                <a:cs typeface="Times New Roman" pitchFamily="18" charset="0"/>
              </a:rPr>
              <a:t>МКУ «Отдел образования Алексеевского муниципального района </a:t>
            </a:r>
            <a:r>
              <a:rPr lang="ru-RU" sz="1600" dirty="0">
                <a:latin typeface="Times New Roman" pitchFamily="18" charset="0"/>
                <a:cs typeface="Times New Roman" pitchFamily="18" charset="0"/>
              </a:rPr>
              <a:t>Республики </a:t>
            </a:r>
            <a:r>
              <a:rPr lang="ru-RU" sz="1600" dirty="0" smtClean="0">
                <a:latin typeface="Times New Roman" pitchFamily="18" charset="0"/>
                <a:cs typeface="Times New Roman" pitchFamily="18" charset="0"/>
              </a:rPr>
              <a:t>Татарстан»</a:t>
            </a:r>
            <a:endParaRPr lang="ru-RU" sz="1600" dirty="0">
              <a:latin typeface="Times New Roman" pitchFamily="18" charset="0"/>
              <a:cs typeface="Times New Roman" pitchFamily="18" charset="0"/>
            </a:endParaRPr>
          </a:p>
        </p:txBody>
      </p:sp>
      <p:sp>
        <p:nvSpPr>
          <p:cNvPr id="5" name="Прямоугольник 4"/>
          <p:cNvSpPr/>
          <p:nvPr/>
        </p:nvSpPr>
        <p:spPr>
          <a:xfrm>
            <a:off x="428596" y="142852"/>
            <a:ext cx="8286808" cy="830997"/>
          </a:xfrm>
          <a:prstGeom prst="rect">
            <a:avLst/>
          </a:prstGeom>
        </p:spPr>
        <p:txBody>
          <a:bodyPr wrap="square">
            <a:spAutoFit/>
          </a:bodyPr>
          <a:lstStyle/>
          <a:p>
            <a:pPr lvl="0" algn="ctr"/>
            <a:r>
              <a:rPr lang="ru-RU" sz="2400" b="1" dirty="0" smtClean="0">
                <a:solidFill>
                  <a:srgbClr val="FF0000"/>
                </a:solidFill>
                <a:latin typeface="Times New Roman" panose="02020603050405020304" pitchFamily="18" charset="0"/>
                <a:cs typeface="Times New Roman" panose="02020603050405020304" pitchFamily="18" charset="0"/>
              </a:rPr>
              <a:t>Подраздел «</a:t>
            </a:r>
            <a:r>
              <a:rPr lang="ru-RU" sz="2400" b="1" dirty="0">
                <a:solidFill>
                  <a:srgbClr val="FF0000"/>
                </a:solidFill>
                <a:latin typeface="Times New Roman" panose="02020603050405020304" pitchFamily="18" charset="0"/>
                <a:cs typeface="Times New Roman" panose="02020603050405020304" pitchFamily="18" charset="0"/>
              </a:rPr>
              <a:t>Материально-техническое обеспечение и оснащенность образовательного процесса</a:t>
            </a:r>
            <a:r>
              <a:rPr lang="ru-RU" sz="2400" b="1" dirty="0" smtClean="0">
                <a:solidFill>
                  <a:srgbClr val="FF0000"/>
                </a:solidFill>
                <a:latin typeface="Times New Roman" panose="02020603050405020304" pitchFamily="18" charset="0"/>
                <a:cs typeface="Times New Roman" panose="02020603050405020304" pitchFamily="18" charset="0"/>
              </a:rPr>
              <a:t>»</a:t>
            </a:r>
            <a:endParaRPr lang="ru-RU" sz="2400" b="1" dirty="0">
              <a:solidFill>
                <a:srgbClr val="FF0000"/>
              </a:solidFill>
              <a:latin typeface="Times New Roman" panose="02020603050405020304" pitchFamily="18" charset="0"/>
              <a:cs typeface="Times New Roman" panose="02020603050405020304" pitchFamily="18" charset="0"/>
            </a:endParaRPr>
          </a:p>
        </p:txBody>
      </p:sp>
      <p:sp>
        <p:nvSpPr>
          <p:cNvPr id="6" name="Подзаголовок 2"/>
          <p:cNvSpPr>
            <a:spLocks noGrp="1"/>
          </p:cNvSpPr>
          <p:nvPr/>
        </p:nvSpPr>
        <p:spPr>
          <a:xfrm>
            <a:off x="714349" y="1714488"/>
            <a:ext cx="8106124" cy="4000528"/>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ru-RU" sz="1600" dirty="0">
              <a:latin typeface="Times New Roman" pitchFamily="18" charset="0"/>
              <a:cs typeface="Times New Roman" pitchFamily="18" charset="0"/>
            </a:endParaRPr>
          </a:p>
        </p:txBody>
      </p:sp>
      <p:sp>
        <p:nvSpPr>
          <p:cNvPr id="2" name="Прямоугольник 1"/>
          <p:cNvSpPr/>
          <p:nvPr/>
        </p:nvSpPr>
        <p:spPr>
          <a:xfrm>
            <a:off x="285720" y="1124744"/>
            <a:ext cx="8429685" cy="3477875"/>
          </a:xfrm>
          <a:prstGeom prst="rect">
            <a:avLst/>
          </a:prstGeom>
        </p:spPr>
        <p:txBody>
          <a:bodyPr wrap="square">
            <a:spAutoFit/>
          </a:bodyPr>
          <a:lstStyle/>
          <a:p>
            <a:pPr>
              <a:lnSpc>
                <a:spcPct val="150000"/>
              </a:lnSpc>
            </a:pPr>
            <a:endParaRPr lang="ru-RU" sz="2000" b="1" dirty="0">
              <a:latin typeface="Times New Roman" panose="02020603050405020304" pitchFamily="18" charset="0"/>
              <a:cs typeface="Times New Roman" panose="02020603050405020304" pitchFamily="18" charset="0"/>
            </a:endParaRPr>
          </a:p>
          <a:p>
            <a:pPr>
              <a:lnSpc>
                <a:spcPct val="150000"/>
              </a:lnSpc>
            </a:pPr>
            <a:r>
              <a:rPr lang="ru-RU" sz="2000" b="1" dirty="0" smtClean="0">
                <a:latin typeface="Times New Roman" panose="02020603050405020304" pitchFamily="18" charset="0"/>
                <a:cs typeface="Times New Roman" panose="02020603050405020304" pitchFamily="18" charset="0"/>
              </a:rPr>
              <a:t>Главная </a:t>
            </a:r>
            <a:r>
              <a:rPr lang="ru-RU" sz="2000" b="1" dirty="0">
                <a:latin typeface="Times New Roman" panose="02020603050405020304" pitchFamily="18" charset="0"/>
                <a:cs typeface="Times New Roman" panose="02020603050405020304" pitchFamily="18" charset="0"/>
              </a:rPr>
              <a:t>страница подраздела должна содержать </a:t>
            </a:r>
            <a:r>
              <a:rPr lang="ru-RU" sz="2000" b="1" dirty="0" smtClean="0">
                <a:latin typeface="Times New Roman" panose="02020603050405020304" pitchFamily="18" charset="0"/>
                <a:cs typeface="Times New Roman" panose="02020603050405020304" pitchFamily="18" charset="0"/>
              </a:rPr>
              <a:t>информацию:</a:t>
            </a:r>
          </a:p>
          <a:p>
            <a:pPr algn="just" fontAlgn="base"/>
            <a:r>
              <a:rPr lang="ru-RU" sz="2000" dirty="0">
                <a:latin typeface="Times New Roman" panose="02020603050405020304" pitchFamily="18" charset="0"/>
                <a:cs typeface="Times New Roman" panose="02020603050405020304" pitchFamily="18" charset="0"/>
              </a:rPr>
              <a:t>о материально-техническом обеспечении образовательной деятельности, в том числе сведения о наличии оборудованных учебных кабинетов, объектов для проведения практических занятий, библиотек, объектов спорта, средств обучения и воспитания, об условиях питания и охраны здоровья обучающихся, о доступе к информационным системам и информационно-телекоммуникационным сетям, об электронных образовательных ресурсах, к которым обеспечивается доступ обучающихся.</a:t>
            </a:r>
          </a:p>
        </p:txBody>
      </p:sp>
    </p:spTree>
    <p:extLst>
      <p:ext uri="{BB962C8B-B14F-4D97-AF65-F5344CB8AC3E}">
        <p14:creationId xmlns:p14="http://schemas.microsoft.com/office/powerpoint/2010/main" val="370579276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533</TotalTime>
  <Words>1408</Words>
  <Application>Microsoft Office PowerPoint</Application>
  <PresentationFormat>Экран (4:3)</PresentationFormat>
  <Paragraphs>146</Paragraphs>
  <Slides>13</Slides>
  <Notes>13</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dc:creator>
  <cp:lastModifiedBy>Ramis Mohtarov</cp:lastModifiedBy>
  <cp:revision>65</cp:revision>
  <dcterms:created xsi:type="dcterms:W3CDTF">2017-01-12T07:36:18Z</dcterms:created>
  <dcterms:modified xsi:type="dcterms:W3CDTF">2017-10-20T18:09:39Z</dcterms:modified>
</cp:coreProperties>
</file>